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2" r:id="rId3"/>
    <p:sldId id="257" r:id="rId4"/>
    <p:sldId id="263" r:id="rId5"/>
    <p:sldId id="258" r:id="rId6"/>
    <p:sldId id="260" r:id="rId7"/>
    <p:sldId id="259" r:id="rId8"/>
    <p:sldId id="265" r:id="rId9"/>
    <p:sldId id="264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712"/>
  </p:normalViewPr>
  <p:slideViewPr>
    <p:cSldViewPr>
      <p:cViewPr varScale="1">
        <p:scale>
          <a:sx n="102" d="100"/>
          <a:sy n="102" d="100"/>
        </p:scale>
        <p:origin x="1384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000367-C422-2746-BE10-A88147FF4CB2}" type="datetimeFigureOut">
              <a:rPr lang="en-US" smtClean="0"/>
              <a:t>8/15/18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8FF078-69F9-6F44-B4AA-79E39D5A9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404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FF078-69F9-6F44-B4AA-79E39D5A90F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272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Yo</a:t>
            </a:r>
            <a:r>
              <a:rPr lang="en-US" dirty="0" smtClean="0"/>
              <a:t>-go verbs. (</a:t>
            </a:r>
            <a:r>
              <a:rPr lang="en-US" dirty="0" err="1" smtClean="0"/>
              <a:t>tener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hacer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poner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venir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salir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FF078-69F9-6F44-B4AA-79E39D5A90F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536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A0466B9-1933-4978-8F6C-E0C07FDB5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8622F-AF68-4670-9E77-ED7D35556C94}" type="datetimeFigureOut">
              <a:rPr lang="en-US"/>
              <a:pPr>
                <a:defRPr/>
              </a:pPr>
              <a:t>8/15/18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C61813D-2636-4186-B6EB-8CA93E7A5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D8EE49F-CA65-4ADA-8159-C91F796A6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EE17C-8546-49D4-96CE-B19D916EAF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1569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6CCDCE5-3F29-4E9E-AAEB-E26222648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82668-A3C1-4FF5-ACB9-F59D23440095}" type="datetimeFigureOut">
              <a:rPr lang="en-US"/>
              <a:pPr>
                <a:defRPr/>
              </a:pPr>
              <a:t>8/15/18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43D25F-5F41-49B9-8FE6-DD5CFE6BD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82A1B69-EA0F-4EE8-A170-C94947F95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490B4C-9DA3-4576-AF2C-623A4F1DC6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5520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3E089DD-867F-424C-A014-90AAF51B2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76837-94E8-4A65-8EFB-A5ECC13CA2E5}" type="datetimeFigureOut">
              <a:rPr lang="en-US"/>
              <a:pPr>
                <a:defRPr/>
              </a:pPr>
              <a:t>8/15/18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0C7D303-B827-4DBE-8A8E-134DBF1D3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44E9F31-AE34-4BCF-B370-48C3535C7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A9FD67-18DB-4C51-A05A-A341774287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4474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A67040C-658E-41E5-9B31-FE5A15D27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11BFC-F8A9-4610-9383-1596133EDC20}" type="datetimeFigureOut">
              <a:rPr lang="en-US"/>
              <a:pPr>
                <a:defRPr/>
              </a:pPr>
              <a:t>8/15/18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A28157D-1BA7-438D-8EB1-7CF18F6E2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490FDC3-A38F-44DD-B44F-8905A6180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5C530E-3AA4-440F-AB34-FA075951DC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7794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D4C4296-8E47-46BB-BDB1-22F1AAFF2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28D0E-D96C-4F2F-8287-B80D2A5B1935}" type="datetimeFigureOut">
              <a:rPr lang="en-US"/>
              <a:pPr>
                <a:defRPr/>
              </a:pPr>
              <a:t>8/15/18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88599B8-4AD4-45EF-8762-58B751975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93AA2F-8062-4241-B897-BA29ED332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9CDD06-7757-48CE-8499-0590852C6A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6304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7457EC42-C6B6-4639-8293-0D00EBBC3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D28DB-72C9-4706-B65E-696A8F4DB3B5}" type="datetimeFigureOut">
              <a:rPr lang="en-US"/>
              <a:pPr>
                <a:defRPr/>
              </a:pPr>
              <a:t>8/15/18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2493B66D-7D3A-45F0-A5E6-99F844E7B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0CCDB37F-577E-4AF8-ACDF-DE45D10EA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B0B22-EC84-4C7B-A210-B18565844B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8866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84200AB3-2F10-40F1-AD0B-0BCC30018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D8190-8AB2-45EB-935B-A33052DEEA9B}" type="datetimeFigureOut">
              <a:rPr lang="en-US"/>
              <a:pPr>
                <a:defRPr/>
              </a:pPr>
              <a:t>8/15/18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FDAC60AD-4703-4BC4-95FB-7357FD74C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807CA9AE-1B63-4BC1-8B68-B794D22AF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FDCB36-BCEA-4758-B457-0B179316BD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0975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AA4D9D50-44A6-4E23-9138-E2AD16377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E7116-186F-4904-BACC-E1EA24BF132B}" type="datetimeFigureOut">
              <a:rPr lang="en-US"/>
              <a:pPr>
                <a:defRPr/>
              </a:pPr>
              <a:t>8/15/18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8208A37F-5C15-4DB2-9EAB-F6550A331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3116275C-AFD1-4C3F-8A43-B9E2AF510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3DCC92-5386-40F1-BF85-06D60A2158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7834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3E5D6F8C-4D98-4988-AC3E-E28D53F56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79BBC-3BE0-492E-BD1C-B574025DD956}" type="datetimeFigureOut">
              <a:rPr lang="en-US"/>
              <a:pPr>
                <a:defRPr/>
              </a:pPr>
              <a:t>8/15/18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64553461-2AD2-45E8-9DCA-88FDC2D3B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E5291E90-9DDE-4D61-949E-F1840507E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EBC82D-3CB6-4B13-B836-FF8E20EAB4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2862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A687672D-AEAD-4211-9D6F-5240759DB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16AD6-97D9-4C5D-9D23-FC9259CA7019}" type="datetimeFigureOut">
              <a:rPr lang="en-US"/>
              <a:pPr>
                <a:defRPr/>
              </a:pPr>
              <a:t>8/15/18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2353ABA3-DA9D-44E4-90C5-9DB48F78B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D0C9D062-68B4-4641-A041-845A14B74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E561E6-5E42-4712-8392-4255FA94B4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3599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FDD13762-3B56-482F-A323-A801F802C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B19F6-B457-48B7-BB88-251E77059744}" type="datetimeFigureOut">
              <a:rPr lang="en-US"/>
              <a:pPr>
                <a:defRPr/>
              </a:pPr>
              <a:t>8/15/18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5EA7ED37-47C3-4181-A7C5-F90BA6B4B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8CA3F884-666F-45C3-9ABC-86328159A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0832DA-C658-4ACB-9007-A072644D96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0248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CE657318-E3D6-4781-9EA6-06FEEE07FF4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514B1192-4706-4CF6-B939-7E060C9076C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2F1617B-65A9-4B3D-9C5A-2287E1095C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E9DB032-6E30-46E4-86FC-E53F7205189C}" type="datetimeFigureOut">
              <a:rPr lang="en-US"/>
              <a:pPr>
                <a:defRPr/>
              </a:pPr>
              <a:t>8/15/18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520A48E-BD0E-4C08-8390-694E2AF0F7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A011834-28FB-4050-B144-477F5B11F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91750B32-D30F-4F37-9BB1-10DDC33C2D3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8.jpeg"/><Relationship Id="rId6" Type="http://schemas.openxmlformats.org/officeDocument/2006/relationships/image" Target="../media/image20.jpeg"/><Relationship Id="rId7" Type="http://schemas.openxmlformats.org/officeDocument/2006/relationships/image" Target="../media/image14.jpeg"/><Relationship Id="rId8" Type="http://schemas.openxmlformats.org/officeDocument/2006/relationships/image" Target="../media/image21.jpeg"/><Relationship Id="rId9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xmlns="" id="{FBA50777-2828-4529-941E-99E539791C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8400" y="1524000"/>
            <a:ext cx="7772400" cy="1470025"/>
          </a:xfrm>
        </p:spPr>
        <p:txBody>
          <a:bodyPr/>
          <a:lstStyle/>
          <a:p>
            <a:r>
              <a:rPr lang="en-US" altLang="en-US"/>
              <a:t>Commands in Spanish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3F39A0E-6760-4AFF-BF8D-CBA1629601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3000" y="3657600"/>
            <a:ext cx="3810000" cy="2286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/>
              <a:t>Tú</a:t>
            </a:r>
            <a:r>
              <a:rPr lang="en-US" dirty="0"/>
              <a:t>, </a:t>
            </a:r>
            <a:r>
              <a:rPr lang="en-US" dirty="0" err="1"/>
              <a:t>Usted</a:t>
            </a:r>
            <a:r>
              <a:rPr lang="en-US" dirty="0"/>
              <a:t>, </a:t>
            </a:r>
            <a:r>
              <a:rPr lang="en-US" dirty="0" err="1"/>
              <a:t>Ustedes</a:t>
            </a:r>
            <a:r>
              <a:rPr lang="en-US" dirty="0"/>
              <a:t>, and </a:t>
            </a:r>
            <a:r>
              <a:rPr lang="en-US" dirty="0" err="1"/>
              <a:t>Nosotros</a:t>
            </a:r>
            <a:r>
              <a:rPr lang="en-US" dirty="0"/>
              <a:t> forms</a:t>
            </a:r>
          </a:p>
        </p:txBody>
      </p:sp>
      <p:pic>
        <p:nvPicPr>
          <p:cNvPr id="2052" name="Picture 2" descr="http://www.iwallpapers.co/wp-content/uploads/2013/08/Popular-animated-filem-Despicable-Me-2-characters-wallpapers-640x1136-06.jpg">
            <a:extLst>
              <a:ext uri="{FF2B5EF4-FFF2-40B4-BE49-F238E27FC236}">
                <a16:creationId xmlns:a16="http://schemas.microsoft.com/office/drawing/2014/main" xmlns="" id="{835C752D-2641-4BDB-84B6-C9DC40FD3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82550"/>
            <a:ext cx="3657600" cy="649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8" descr="http://pirun.ku.ac.th/~b5510900679/photo/dm2_edith_001_resize.jpg">
            <a:extLst>
              <a:ext uri="{FF2B5EF4-FFF2-40B4-BE49-F238E27FC236}">
                <a16:creationId xmlns:a16="http://schemas.microsoft.com/office/drawing/2014/main" xmlns="" id="{DD314DDC-2DFB-4AD4-9DA3-156830155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45" r="37561"/>
          <a:stretch>
            <a:fillRect/>
          </a:stretch>
        </p:blipFill>
        <p:spPr bwMode="auto">
          <a:xfrm>
            <a:off x="3505200" y="3221038"/>
            <a:ext cx="1219200" cy="272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0EDA2FB-8E17-4422-8EB5-A46543FA57BF}"/>
              </a:ext>
            </a:extLst>
          </p:cNvPr>
          <p:cNvSpPr/>
          <p:nvPr/>
        </p:nvSpPr>
        <p:spPr>
          <a:xfrm>
            <a:off x="2853420" y="1067395"/>
            <a:ext cx="343715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Affirmative</a:t>
            </a:r>
          </a:p>
        </p:txBody>
      </p:sp>
      <p:pic>
        <p:nvPicPr>
          <p:cNvPr id="3075" name="Picture 4" descr="http://img2-1.timeinc.net/ew/i/2013/06/24/Despicable-Me-2-Review.jpg">
            <a:extLst>
              <a:ext uri="{FF2B5EF4-FFF2-40B4-BE49-F238E27FC236}">
                <a16:creationId xmlns:a16="http://schemas.microsoft.com/office/drawing/2014/main" xmlns="" id="{02DFDC94-CA02-4128-9CDB-A41C47547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0" y="2667000"/>
            <a:ext cx="45720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F9336DB-6BB2-4C4C-9AEF-FFFF5ED9F861}"/>
              </a:ext>
            </a:extLst>
          </p:cNvPr>
          <p:cNvSpPr/>
          <p:nvPr/>
        </p:nvSpPr>
        <p:spPr>
          <a:xfrm>
            <a:off x="2514600" y="304800"/>
            <a:ext cx="416607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Tú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 commands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7FB5E2B-5B77-47A7-84E6-FA443894D7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1990725"/>
            <a:ext cx="79168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ular Callout 6">
            <a:extLst>
              <a:ext uri="{FF2B5EF4-FFF2-40B4-BE49-F238E27FC236}">
                <a16:creationId xmlns:a16="http://schemas.microsoft.com/office/drawing/2014/main" xmlns="" id="{3602FFE8-3AA1-4423-A0E9-F4ED23B05DF9}"/>
              </a:ext>
            </a:extLst>
          </p:cNvPr>
          <p:cNvSpPr/>
          <p:nvPr/>
        </p:nvSpPr>
        <p:spPr>
          <a:xfrm>
            <a:off x="450850" y="2667000"/>
            <a:ext cx="2444750" cy="1047750"/>
          </a:xfrm>
          <a:prstGeom prst="wedgeRectCallout">
            <a:avLst>
              <a:gd name="adj1" fmla="val 73453"/>
              <a:gd name="adj2" fmla="val -9776"/>
            </a:avLst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¡</a:t>
            </a:r>
            <a:r>
              <a:rPr lang="es-ES" sz="2000" dirty="0">
                <a:solidFill>
                  <a:srgbClr val="FF0000"/>
                </a:solidFill>
              </a:rPr>
              <a:t>Toma</a:t>
            </a:r>
            <a:r>
              <a:rPr lang="es-ES" sz="2000" dirty="0"/>
              <a:t> el plátano</a:t>
            </a:r>
            <a:r>
              <a:rPr lang="en-US" sz="2000" dirty="0"/>
              <a:t>!</a:t>
            </a:r>
          </a:p>
        </p:txBody>
      </p:sp>
      <p:sp>
        <p:nvSpPr>
          <p:cNvPr id="8" name="Rectangular Callout 7">
            <a:extLst>
              <a:ext uri="{FF2B5EF4-FFF2-40B4-BE49-F238E27FC236}">
                <a16:creationId xmlns:a16="http://schemas.microsoft.com/office/drawing/2014/main" xmlns="" id="{A8E00B4B-50BC-44DD-99D4-D95B8916ED0A}"/>
              </a:ext>
            </a:extLst>
          </p:cNvPr>
          <p:cNvSpPr/>
          <p:nvPr/>
        </p:nvSpPr>
        <p:spPr>
          <a:xfrm>
            <a:off x="228600" y="4389438"/>
            <a:ext cx="2444750" cy="1049337"/>
          </a:xfrm>
          <a:prstGeom prst="wedgeRectCallout">
            <a:avLst>
              <a:gd name="adj1" fmla="val 91084"/>
              <a:gd name="adj2" fmla="val -68344"/>
            </a:avLst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¡</a:t>
            </a:r>
            <a:r>
              <a:rPr lang="es-ES" sz="2000" dirty="0">
                <a:solidFill>
                  <a:srgbClr val="FF0000"/>
                </a:solidFill>
              </a:rPr>
              <a:t>Come</a:t>
            </a:r>
            <a:r>
              <a:rPr lang="es-ES" sz="2000" dirty="0"/>
              <a:t> el plátano</a:t>
            </a:r>
            <a:r>
              <a:rPr lang="en-US" sz="2000" dirty="0"/>
              <a:t>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09751B4-3877-4207-8A9B-61DD7C6243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5638800"/>
            <a:ext cx="9088438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iwallpapers.co/wp-content/uploads/2013/08/Popular-animated-filem-Despicable-Me-2-characters-wallpapers-640x1136-06.jpg">
            <a:extLst>
              <a:ext uri="{FF2B5EF4-FFF2-40B4-BE49-F238E27FC236}">
                <a16:creationId xmlns:a16="http://schemas.microsoft.com/office/drawing/2014/main" xmlns="" id="{08FA54EF-55F6-427A-9B2F-25B8E6957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82550"/>
            <a:ext cx="3657600" cy="649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8" descr="http://pirun.ku.ac.th/~b5510900679/photo/dm2_edith_001_resize.jpg">
            <a:extLst>
              <a:ext uri="{FF2B5EF4-FFF2-40B4-BE49-F238E27FC236}">
                <a16:creationId xmlns:a16="http://schemas.microsoft.com/office/drawing/2014/main" xmlns="" id="{6DD405A5-AB1C-4D65-99A5-61250E437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45" r="37561"/>
          <a:stretch>
            <a:fillRect/>
          </a:stretch>
        </p:blipFill>
        <p:spPr bwMode="auto">
          <a:xfrm>
            <a:off x="3505200" y="3221038"/>
            <a:ext cx="1219200" cy="272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7EFDD47-440C-40B1-83DE-E20A928E6656}"/>
              </a:ext>
            </a:extLst>
          </p:cNvPr>
          <p:cNvSpPr/>
          <p:nvPr/>
        </p:nvSpPr>
        <p:spPr>
          <a:xfrm>
            <a:off x="4529108" y="81779"/>
            <a:ext cx="416607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Tú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 commands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4E739B4-2E87-4624-AEED-A390F899D0FC}"/>
              </a:ext>
            </a:extLst>
          </p:cNvPr>
          <p:cNvSpPr/>
          <p:nvPr/>
        </p:nvSpPr>
        <p:spPr>
          <a:xfrm>
            <a:off x="5388908" y="827424"/>
            <a:ext cx="271997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Negative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31C48B4-B977-4B7C-B73B-8F195176B2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943600"/>
            <a:ext cx="8431213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26630FA-5EA2-406F-9266-6E4E39D979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65"/>
          <a:stretch>
            <a:fillRect/>
          </a:stretch>
        </p:blipFill>
        <p:spPr bwMode="auto">
          <a:xfrm>
            <a:off x="4824413" y="3430588"/>
            <a:ext cx="2460625" cy="211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6155529-502B-49AB-B1B7-7C94BD678F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83"/>
          <a:stretch>
            <a:fillRect/>
          </a:stretch>
        </p:blipFill>
        <p:spPr bwMode="auto">
          <a:xfrm>
            <a:off x="6611938" y="3429000"/>
            <a:ext cx="2525712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ular Callout 13">
            <a:extLst>
              <a:ext uri="{FF2B5EF4-FFF2-40B4-BE49-F238E27FC236}">
                <a16:creationId xmlns:a16="http://schemas.microsoft.com/office/drawing/2014/main" xmlns="" id="{879CB026-B523-46E6-BE83-41B4133C5640}"/>
              </a:ext>
            </a:extLst>
          </p:cNvPr>
          <p:cNvSpPr/>
          <p:nvPr/>
        </p:nvSpPr>
        <p:spPr>
          <a:xfrm>
            <a:off x="3687763" y="1676400"/>
            <a:ext cx="2514600" cy="752475"/>
          </a:xfrm>
          <a:prstGeom prst="wedgeRectCallout">
            <a:avLst>
              <a:gd name="adj1" fmla="val -73906"/>
              <a:gd name="adj2" fmla="val -66747"/>
            </a:avLst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¡No </a:t>
            </a:r>
            <a:r>
              <a:rPr lang="en-US" sz="2000" dirty="0">
                <a:solidFill>
                  <a:srgbClr val="FF0000"/>
                </a:solidFill>
              </a:rPr>
              <a:t>comas</a:t>
            </a:r>
            <a:r>
              <a:rPr lang="es-ES" sz="2000" dirty="0"/>
              <a:t> dulces</a:t>
            </a:r>
            <a:r>
              <a:rPr lang="en-US" sz="2000" dirty="0"/>
              <a:t>!</a:t>
            </a:r>
          </a:p>
        </p:txBody>
      </p:sp>
      <p:sp>
        <p:nvSpPr>
          <p:cNvPr id="15" name="Rectangular Callout 14">
            <a:extLst>
              <a:ext uri="{FF2B5EF4-FFF2-40B4-BE49-F238E27FC236}">
                <a16:creationId xmlns:a16="http://schemas.microsoft.com/office/drawing/2014/main" xmlns="" id="{A6729662-398A-44F8-A926-3BEDEF5BB264}"/>
              </a:ext>
            </a:extLst>
          </p:cNvPr>
          <p:cNvSpPr/>
          <p:nvPr/>
        </p:nvSpPr>
        <p:spPr>
          <a:xfrm>
            <a:off x="6526213" y="2239963"/>
            <a:ext cx="2514600" cy="752475"/>
          </a:xfrm>
          <a:prstGeom prst="wedgeRectCallout">
            <a:avLst>
              <a:gd name="adj1" fmla="val -178842"/>
              <a:gd name="adj2" fmla="val 2668"/>
            </a:avLst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¡No </a:t>
            </a:r>
            <a:r>
              <a:rPr lang="en-US" sz="2000" dirty="0">
                <a:solidFill>
                  <a:srgbClr val="FF0000"/>
                </a:solidFill>
              </a:rPr>
              <a:t>mires</a:t>
            </a:r>
            <a:r>
              <a:rPr lang="es-ES" sz="2000" dirty="0"/>
              <a:t> la tele</a:t>
            </a:r>
            <a:r>
              <a:rPr lang="en-US" sz="2000" dirty="0"/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 descr="http://www.movieviral.com/wp-content/uploads/2013/07/despicable-me-2-04-450x243.jpg">
            <a:extLst>
              <a:ext uri="{FF2B5EF4-FFF2-40B4-BE49-F238E27FC236}">
                <a16:creationId xmlns:a16="http://schemas.microsoft.com/office/drawing/2014/main" xmlns="" id="{55B095D0-6AC9-4392-97C1-C5DFF7CDC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2438400"/>
            <a:ext cx="428625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1893E3E-C246-48FC-8F51-7278B2D38E93}"/>
              </a:ext>
            </a:extLst>
          </p:cNvPr>
          <p:cNvSpPr/>
          <p:nvPr/>
        </p:nvSpPr>
        <p:spPr>
          <a:xfrm>
            <a:off x="2057400" y="228600"/>
            <a:ext cx="515320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Usted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 Commands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10F5604-5098-4216-8490-24CBB33376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1223963"/>
            <a:ext cx="84201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ular Callout 6">
            <a:extLst>
              <a:ext uri="{FF2B5EF4-FFF2-40B4-BE49-F238E27FC236}">
                <a16:creationId xmlns:a16="http://schemas.microsoft.com/office/drawing/2014/main" xmlns="" id="{B82061C4-6A7D-4AE2-A345-BDA21EDBDF85}"/>
              </a:ext>
            </a:extLst>
          </p:cNvPr>
          <p:cNvSpPr/>
          <p:nvPr/>
        </p:nvSpPr>
        <p:spPr>
          <a:xfrm>
            <a:off x="609600" y="2062163"/>
            <a:ext cx="2514600" cy="752475"/>
          </a:xfrm>
          <a:prstGeom prst="wedgeRectCallout">
            <a:avLst>
              <a:gd name="adj1" fmla="val 77783"/>
              <a:gd name="adj2" fmla="val 46053"/>
            </a:avLst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/>
              <a:t>Por</a:t>
            </a:r>
            <a:r>
              <a:rPr lang="en-US" sz="2000" dirty="0"/>
              <a:t> favor, </a:t>
            </a:r>
            <a:r>
              <a:rPr lang="en-US" sz="2000" dirty="0" err="1">
                <a:solidFill>
                  <a:srgbClr val="FF0000"/>
                </a:solidFill>
              </a:rPr>
              <a:t>trabaje</a:t>
            </a:r>
            <a:r>
              <a:rPr lang="es-ES" sz="2000" dirty="0"/>
              <a:t> con nosotros.  </a:t>
            </a:r>
            <a:endParaRPr lang="en-US" sz="2000" dirty="0"/>
          </a:p>
        </p:txBody>
      </p:sp>
      <p:sp>
        <p:nvSpPr>
          <p:cNvPr id="8" name="Rectangular Callout 7">
            <a:extLst>
              <a:ext uri="{FF2B5EF4-FFF2-40B4-BE49-F238E27FC236}">
                <a16:creationId xmlns:a16="http://schemas.microsoft.com/office/drawing/2014/main" xmlns="" id="{6345636F-7113-453C-945A-0A61BB927057}"/>
              </a:ext>
            </a:extLst>
          </p:cNvPr>
          <p:cNvSpPr/>
          <p:nvPr/>
        </p:nvSpPr>
        <p:spPr>
          <a:xfrm>
            <a:off x="457200" y="3563938"/>
            <a:ext cx="2514600" cy="752475"/>
          </a:xfrm>
          <a:prstGeom prst="wedgeRectCallout">
            <a:avLst>
              <a:gd name="adj1" fmla="val 75186"/>
              <a:gd name="adj2" fmla="val -65012"/>
            </a:avLst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/>
              <a:t>Por</a:t>
            </a:r>
            <a:r>
              <a:rPr lang="en-US" sz="2000" dirty="0"/>
              <a:t> favor, </a:t>
            </a:r>
            <a:r>
              <a:rPr lang="en-US" sz="2000" dirty="0">
                <a:solidFill>
                  <a:srgbClr val="FF0000"/>
                </a:solidFill>
              </a:rPr>
              <a:t>no </a:t>
            </a:r>
            <a:r>
              <a:rPr lang="en-US" sz="2000" dirty="0" err="1">
                <a:solidFill>
                  <a:srgbClr val="FF0000"/>
                </a:solidFill>
              </a:rPr>
              <a:t>vaya</a:t>
            </a:r>
            <a:r>
              <a:rPr lang="en-US" sz="2000" dirty="0">
                <a:solidFill>
                  <a:srgbClr val="FF0000"/>
                </a:solidFill>
              </a:rPr>
              <a:t>.  </a:t>
            </a:r>
            <a:r>
              <a:rPr lang="es-ES" sz="2000" dirty="0"/>
              <a:t>  </a:t>
            </a: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8A1DE67-F370-491A-8AAA-424E86A42B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5029200"/>
            <a:ext cx="9117012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media.newindianexpress.com/Despicable-Me1.jpg/2013/07/06/article1669374.ece/alternates/w460/Despicable-Me1.jpg">
            <a:extLst>
              <a:ext uri="{FF2B5EF4-FFF2-40B4-BE49-F238E27FC236}">
                <a16:creationId xmlns:a16="http://schemas.microsoft.com/office/drawing/2014/main" xmlns="" id="{B0169E9E-DD46-49F5-96E7-AE6912D3F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18"/>
          <a:stretch>
            <a:fillRect/>
          </a:stretch>
        </p:blipFill>
        <p:spPr bwMode="auto">
          <a:xfrm>
            <a:off x="5029200" y="1543050"/>
            <a:ext cx="2930525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6" descr="http://www.cartoonbrew.com/wp-content/uploads/2014/01/DespMe2-05.jpg">
            <a:extLst>
              <a:ext uri="{FF2B5EF4-FFF2-40B4-BE49-F238E27FC236}">
                <a16:creationId xmlns:a16="http://schemas.microsoft.com/office/drawing/2014/main" xmlns="" id="{3AF6E487-B124-445C-81D4-3B8C1E5CC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7" r="40248"/>
          <a:stretch>
            <a:fillRect/>
          </a:stretch>
        </p:blipFill>
        <p:spPr bwMode="auto">
          <a:xfrm>
            <a:off x="579438" y="1371600"/>
            <a:ext cx="2416175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5C19858-2E19-4DF6-9B2A-4C8C8780BABE}"/>
              </a:ext>
            </a:extLst>
          </p:cNvPr>
          <p:cNvSpPr/>
          <p:nvPr/>
        </p:nvSpPr>
        <p:spPr>
          <a:xfrm>
            <a:off x="2057400" y="228600"/>
            <a:ext cx="515320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Usted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 Commands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9C8D15E-0E55-4051-B76D-5FAF91E639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4702175"/>
            <a:ext cx="877252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ular Callout 7">
            <a:extLst>
              <a:ext uri="{FF2B5EF4-FFF2-40B4-BE49-F238E27FC236}">
                <a16:creationId xmlns:a16="http://schemas.microsoft.com/office/drawing/2014/main" xmlns="" id="{A018D3DC-9D72-4E7D-AAAA-C80E80DF689E}"/>
              </a:ext>
            </a:extLst>
          </p:cNvPr>
          <p:cNvSpPr/>
          <p:nvPr/>
        </p:nvSpPr>
        <p:spPr>
          <a:xfrm>
            <a:off x="3165475" y="3048000"/>
            <a:ext cx="2514600" cy="752475"/>
          </a:xfrm>
          <a:prstGeom prst="wedgeRectCallout">
            <a:avLst>
              <a:gd name="adj1" fmla="val 41419"/>
              <a:gd name="adj2" fmla="val -92777"/>
            </a:avLst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>
                <a:solidFill>
                  <a:srgbClr val="FF0000"/>
                </a:solidFill>
              </a:rPr>
              <a:t>¡Págueme</a:t>
            </a:r>
            <a:r>
              <a:rPr lang="en-US" sz="2000" dirty="0">
                <a:solidFill>
                  <a:srgbClr val="FF0000"/>
                </a:solidFill>
              </a:rPr>
              <a:t>!</a:t>
            </a:r>
            <a:r>
              <a:rPr lang="es-ES" sz="2000" dirty="0"/>
              <a:t> </a:t>
            </a:r>
            <a:endParaRPr lang="en-US" sz="2000" dirty="0"/>
          </a:p>
        </p:txBody>
      </p:sp>
      <p:sp>
        <p:nvSpPr>
          <p:cNvPr id="9" name="Rectangular Callout 8">
            <a:extLst>
              <a:ext uri="{FF2B5EF4-FFF2-40B4-BE49-F238E27FC236}">
                <a16:creationId xmlns:a16="http://schemas.microsoft.com/office/drawing/2014/main" xmlns="" id="{1EA1F74F-DBD3-4793-85F4-5FC4A59AEEB1}"/>
              </a:ext>
            </a:extLst>
          </p:cNvPr>
          <p:cNvSpPr/>
          <p:nvPr/>
        </p:nvSpPr>
        <p:spPr>
          <a:xfrm>
            <a:off x="3154363" y="1241425"/>
            <a:ext cx="2514600" cy="752475"/>
          </a:xfrm>
          <a:prstGeom prst="wedgeRectCallout">
            <a:avLst>
              <a:gd name="adj1" fmla="val 40380"/>
              <a:gd name="adj2" fmla="val 111998"/>
            </a:avLst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>
                <a:solidFill>
                  <a:schemeClr val="tx1"/>
                </a:solidFill>
              </a:rPr>
              <a:t>¡No me </a:t>
            </a:r>
            <a:r>
              <a:rPr lang="es-ES" sz="2000" dirty="0">
                <a:solidFill>
                  <a:srgbClr val="FF0000"/>
                </a:solidFill>
              </a:rPr>
              <a:t>busque</a:t>
            </a:r>
            <a:r>
              <a:rPr lang="en-US" sz="2000" dirty="0">
                <a:solidFill>
                  <a:schemeClr val="tx1"/>
                </a:solidFill>
              </a:rPr>
              <a:t>!</a:t>
            </a:r>
            <a:r>
              <a:rPr lang="es-ES" sz="2000" dirty="0"/>
              <a:t>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iwallpapers.co/wp-content/uploads/2013/08/Popular-animated-filem-Despicable-Me-2-characters-wallpapers-640x1136-06.jpg">
            <a:extLst>
              <a:ext uri="{FF2B5EF4-FFF2-40B4-BE49-F238E27FC236}">
                <a16:creationId xmlns:a16="http://schemas.microsoft.com/office/drawing/2014/main" xmlns="" id="{D3A81683-B1A9-461D-8713-417F0E7A2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365125"/>
            <a:ext cx="3657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4" descr="https://encrypted-tbn0.gstatic.com/images?q=tbn:ANd9GcQPSa-7l5fsU_lcej4HyAWyHBRKjRvY2rHQgNhKl_QjHVzhus_C1Q">
            <a:extLst>
              <a:ext uri="{FF2B5EF4-FFF2-40B4-BE49-F238E27FC236}">
                <a16:creationId xmlns:a16="http://schemas.microsoft.com/office/drawing/2014/main" xmlns="" id="{2846D755-6ED4-4756-A066-B0BAB549D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659188"/>
            <a:ext cx="19431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6" descr="http://1.bp.blogspot.com/-R9H9Hg7O7sQ/UoGz5y7IdyI/AAAAAAAACMY/wxvrv3K4vhg/s1600/Popular-animated-filem-Despicable-Me-2-characters-wallpapers-640x1136-08.jpg">
            <a:extLst>
              <a:ext uri="{FF2B5EF4-FFF2-40B4-BE49-F238E27FC236}">
                <a16:creationId xmlns:a16="http://schemas.microsoft.com/office/drawing/2014/main" xmlns="" id="{EA42407C-735D-49ED-A5DD-27D82E6EA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5F5F3"/>
              </a:clrFrom>
              <a:clrTo>
                <a:srgbClr val="F5F5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38" y="2209800"/>
            <a:ext cx="2447925" cy="434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8" descr="http://pirun.ku.ac.th/~b5510900679/photo/dm2_edith_001_resize.jpg">
            <a:extLst>
              <a:ext uri="{FF2B5EF4-FFF2-40B4-BE49-F238E27FC236}">
                <a16:creationId xmlns:a16="http://schemas.microsoft.com/office/drawing/2014/main" xmlns="" id="{44E26E60-591F-43C5-A79C-7F9D6A5FC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45" r="37561"/>
          <a:stretch>
            <a:fillRect/>
          </a:stretch>
        </p:blipFill>
        <p:spPr bwMode="auto">
          <a:xfrm>
            <a:off x="6172200" y="3429000"/>
            <a:ext cx="1219200" cy="272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DFE5D41-9EA8-4358-8162-7ADF3189BAB4}"/>
              </a:ext>
            </a:extLst>
          </p:cNvPr>
          <p:cNvSpPr/>
          <p:nvPr/>
        </p:nvSpPr>
        <p:spPr>
          <a:xfrm>
            <a:off x="1749624" y="228600"/>
            <a:ext cx="576875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Ustedes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 Commands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F2D4D3D-E0E0-4041-B384-9B28979FE098}"/>
              </a:ext>
            </a:extLst>
          </p:cNvPr>
          <p:cNvSpPr/>
          <p:nvPr/>
        </p:nvSpPr>
        <p:spPr>
          <a:xfrm>
            <a:off x="2767095" y="1066800"/>
            <a:ext cx="6231985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Just like “</a:t>
            </a:r>
            <a:r>
              <a:rPr lang="en-US" sz="28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usted</a:t>
            </a:r>
            <a:r>
              <a:rPr lang="en-US" sz="2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” commands, but add “n.”  </a:t>
            </a:r>
          </a:p>
        </p:txBody>
      </p:sp>
      <p:sp>
        <p:nvSpPr>
          <p:cNvPr id="9" name="Rectangular Callout 8">
            <a:extLst>
              <a:ext uri="{FF2B5EF4-FFF2-40B4-BE49-F238E27FC236}">
                <a16:creationId xmlns:a16="http://schemas.microsoft.com/office/drawing/2014/main" xmlns="" id="{480557A9-8FC2-4B4C-B369-EA9332288F77}"/>
              </a:ext>
            </a:extLst>
          </p:cNvPr>
          <p:cNvSpPr/>
          <p:nvPr/>
        </p:nvSpPr>
        <p:spPr>
          <a:xfrm>
            <a:off x="3676650" y="1590675"/>
            <a:ext cx="2514600" cy="752475"/>
          </a:xfrm>
          <a:prstGeom prst="wedgeRectCallout">
            <a:avLst>
              <a:gd name="adj1" fmla="val -72347"/>
              <a:gd name="adj2" fmla="val -7744"/>
            </a:avLst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 </a:t>
            </a:r>
            <a:r>
              <a:rPr lang="en-US" sz="2000" dirty="0">
                <a:solidFill>
                  <a:srgbClr val="FF0000"/>
                </a:solidFill>
              </a:rPr>
              <a:t>Hagan</a:t>
            </a:r>
            <a:r>
              <a:rPr lang="es-ES" sz="2000" dirty="0"/>
              <a:t> sus tareas.  </a:t>
            </a:r>
            <a:endParaRPr lang="en-US" sz="2000" dirty="0"/>
          </a:p>
        </p:txBody>
      </p:sp>
      <p:sp>
        <p:nvSpPr>
          <p:cNvPr id="10" name="Rectangular Callout 9">
            <a:extLst>
              <a:ext uri="{FF2B5EF4-FFF2-40B4-BE49-F238E27FC236}">
                <a16:creationId xmlns:a16="http://schemas.microsoft.com/office/drawing/2014/main" xmlns="" id="{826E0A35-7E74-4453-BC1D-9588A9472C67}"/>
              </a:ext>
            </a:extLst>
          </p:cNvPr>
          <p:cNvSpPr/>
          <p:nvPr/>
        </p:nvSpPr>
        <p:spPr>
          <a:xfrm>
            <a:off x="6484938" y="1833563"/>
            <a:ext cx="2514600" cy="752475"/>
          </a:xfrm>
          <a:prstGeom prst="wedgeRectCallout">
            <a:avLst>
              <a:gd name="adj1" fmla="val -72347"/>
              <a:gd name="adj2" fmla="val -7744"/>
            </a:avLst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 </a:t>
            </a:r>
            <a:r>
              <a:rPr lang="en-US" sz="2000" dirty="0">
                <a:solidFill>
                  <a:srgbClr val="FF0000"/>
                </a:solidFill>
              </a:rPr>
              <a:t>Lean</a:t>
            </a:r>
            <a:r>
              <a:rPr lang="es-ES" sz="2000" dirty="0"/>
              <a:t> los libros.  </a:t>
            </a:r>
            <a:endParaRPr lang="en-US" sz="2000" dirty="0"/>
          </a:p>
        </p:txBody>
      </p:sp>
      <p:sp>
        <p:nvSpPr>
          <p:cNvPr id="11" name="Rectangular Callout 10">
            <a:extLst>
              <a:ext uri="{FF2B5EF4-FFF2-40B4-BE49-F238E27FC236}">
                <a16:creationId xmlns:a16="http://schemas.microsoft.com/office/drawing/2014/main" xmlns="" id="{B76993C1-3FBC-48E7-BC33-BD12A68BAFF5}"/>
              </a:ext>
            </a:extLst>
          </p:cNvPr>
          <p:cNvSpPr/>
          <p:nvPr/>
        </p:nvSpPr>
        <p:spPr>
          <a:xfrm>
            <a:off x="2119313" y="3071813"/>
            <a:ext cx="2514600" cy="752475"/>
          </a:xfrm>
          <a:prstGeom prst="wedgeRectCallout">
            <a:avLst>
              <a:gd name="adj1" fmla="val -34944"/>
              <a:gd name="adj2" fmla="val -103190"/>
            </a:avLst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 </a:t>
            </a:r>
            <a:r>
              <a:rPr lang="es-ES" sz="2000" dirty="0">
                <a:solidFill>
                  <a:srgbClr val="FF0000"/>
                </a:solidFill>
              </a:rPr>
              <a:t>Limpien</a:t>
            </a:r>
            <a:r>
              <a:rPr lang="es-ES" sz="2000" dirty="0"/>
              <a:t> su cuarto.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http://static4.wikia.nocookie.net/__cb20111001202713/p__/protagonist/images/8/88/Despicable-me-minions.jpg">
            <a:extLst>
              <a:ext uri="{FF2B5EF4-FFF2-40B4-BE49-F238E27FC236}">
                <a16:creationId xmlns:a16="http://schemas.microsoft.com/office/drawing/2014/main" xmlns="" id="{816EEE2A-A1F0-401D-9AD0-B6F0B8970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275" y="2057400"/>
            <a:ext cx="3717925" cy="369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ular Callout 3">
            <a:extLst>
              <a:ext uri="{FF2B5EF4-FFF2-40B4-BE49-F238E27FC236}">
                <a16:creationId xmlns:a16="http://schemas.microsoft.com/office/drawing/2014/main" xmlns="" id="{8A6F8355-7790-4387-80EB-412FC0F38AEB}"/>
              </a:ext>
            </a:extLst>
          </p:cNvPr>
          <p:cNvSpPr/>
          <p:nvPr/>
        </p:nvSpPr>
        <p:spPr>
          <a:xfrm>
            <a:off x="6096000" y="1752600"/>
            <a:ext cx="2514600" cy="752475"/>
          </a:xfrm>
          <a:prstGeom prst="wedgeRectCallout">
            <a:avLst>
              <a:gd name="adj1" fmla="val -74425"/>
              <a:gd name="adj2" fmla="val -7744"/>
            </a:avLst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 ¡</a:t>
            </a:r>
            <a:r>
              <a:rPr lang="en-US" sz="2000" dirty="0" err="1">
                <a:solidFill>
                  <a:srgbClr val="FF0000"/>
                </a:solidFill>
              </a:rPr>
              <a:t>Comamos</a:t>
            </a:r>
            <a:r>
              <a:rPr lang="es-ES" sz="2000" dirty="0"/>
              <a:t> plátanos! </a:t>
            </a:r>
            <a:endParaRPr lang="en-US" sz="2000" dirty="0"/>
          </a:p>
        </p:txBody>
      </p:sp>
      <p:sp>
        <p:nvSpPr>
          <p:cNvPr id="5" name="Rectangular Callout 4">
            <a:extLst>
              <a:ext uri="{FF2B5EF4-FFF2-40B4-BE49-F238E27FC236}">
                <a16:creationId xmlns:a16="http://schemas.microsoft.com/office/drawing/2014/main" xmlns="" id="{C2F5434B-D875-4221-AC7C-AD247A25B8C2}"/>
              </a:ext>
            </a:extLst>
          </p:cNvPr>
          <p:cNvSpPr/>
          <p:nvPr/>
        </p:nvSpPr>
        <p:spPr>
          <a:xfrm>
            <a:off x="990600" y="5003800"/>
            <a:ext cx="2514600" cy="752475"/>
          </a:xfrm>
          <a:prstGeom prst="wedgeRectCallout">
            <a:avLst>
              <a:gd name="adj1" fmla="val 38302"/>
              <a:gd name="adj2" fmla="val -94513"/>
            </a:avLst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 ¡No </a:t>
            </a:r>
            <a:r>
              <a:rPr lang="en-US" sz="2000" dirty="0" err="1">
                <a:solidFill>
                  <a:srgbClr val="FF0000"/>
                </a:solidFill>
              </a:rPr>
              <a:t>trabajemos</a:t>
            </a:r>
            <a:r>
              <a:rPr lang="es-ES" sz="2000" dirty="0"/>
              <a:t>!</a:t>
            </a:r>
            <a:endParaRPr lang="en-US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68E9AA0-102E-4169-9C04-0E8808EA4C63}"/>
              </a:ext>
            </a:extLst>
          </p:cNvPr>
          <p:cNvSpPr/>
          <p:nvPr/>
        </p:nvSpPr>
        <p:spPr>
          <a:xfrm>
            <a:off x="1603334" y="228600"/>
            <a:ext cx="606133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Nosotros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 Commands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8002F7D-31AD-4365-A3B6-CB738E660CC8}"/>
              </a:ext>
            </a:extLst>
          </p:cNvPr>
          <p:cNvSpPr/>
          <p:nvPr/>
        </p:nvSpPr>
        <p:spPr>
          <a:xfrm>
            <a:off x="1371600" y="1151930"/>
            <a:ext cx="688099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Just like “</a:t>
            </a:r>
            <a:r>
              <a:rPr lang="en-US" sz="28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usted</a:t>
            </a:r>
            <a:r>
              <a:rPr lang="en-US" sz="2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” commands, but add “mos.”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097406C-9423-4523-97DD-E0C766305BE1}"/>
              </a:ext>
            </a:extLst>
          </p:cNvPr>
          <p:cNvSpPr/>
          <p:nvPr/>
        </p:nvSpPr>
        <p:spPr>
          <a:xfrm>
            <a:off x="2281536" y="2590800"/>
            <a:ext cx="458093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cs typeface="+mn-cs"/>
              </a:rPr>
              <a:t>¡</a:t>
            </a:r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cs typeface="+mn-cs"/>
              </a:rPr>
              <a:t>Practiquemos</a:t>
            </a: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cs typeface="+mn-cs"/>
              </a:rPr>
              <a:t>!</a:t>
            </a:r>
          </a:p>
        </p:txBody>
      </p:sp>
      <p:sp>
        <p:nvSpPr>
          <p:cNvPr id="3" name="Cloud Callout 2">
            <a:extLst>
              <a:ext uri="{FF2B5EF4-FFF2-40B4-BE49-F238E27FC236}">
                <a16:creationId xmlns:a16="http://schemas.microsoft.com/office/drawing/2014/main" xmlns="" id="{A8586586-47EC-41E1-9DC5-27C50D3DF698}"/>
              </a:ext>
            </a:extLst>
          </p:cNvPr>
          <p:cNvSpPr/>
          <p:nvPr/>
        </p:nvSpPr>
        <p:spPr>
          <a:xfrm>
            <a:off x="4572000" y="533400"/>
            <a:ext cx="3962400" cy="1981200"/>
          </a:xfrm>
          <a:prstGeom prst="cloudCallout">
            <a:avLst>
              <a:gd name="adj1" fmla="val -47576"/>
              <a:gd name="adj2" fmla="val 6399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Quick, name the command form!</a:t>
            </a:r>
          </a:p>
        </p:txBody>
      </p:sp>
      <p:sp>
        <p:nvSpPr>
          <p:cNvPr id="4" name="Cloud Callout 3">
            <a:extLst>
              <a:ext uri="{FF2B5EF4-FFF2-40B4-BE49-F238E27FC236}">
                <a16:creationId xmlns:a16="http://schemas.microsoft.com/office/drawing/2014/main" xmlns="" id="{AFD50018-2001-4AF2-866E-8ACEA3A2A286}"/>
              </a:ext>
            </a:extLst>
          </p:cNvPr>
          <p:cNvSpPr/>
          <p:nvPr/>
        </p:nvSpPr>
        <p:spPr>
          <a:xfrm>
            <a:off x="990600" y="4038600"/>
            <a:ext cx="3962400" cy="1981200"/>
          </a:xfrm>
          <a:prstGeom prst="cloudCallout">
            <a:avLst>
              <a:gd name="adj1" fmla="val 29567"/>
              <a:gd name="adj2" fmla="val -7381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/>
              <a:t>Nosotros</a:t>
            </a:r>
            <a:r>
              <a:rPr lang="en-US" sz="2800" dirty="0"/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http://static4.wikia.nocookie.net/__cb20111001202713/p__/protagonist/images/8/88/Despicable-me-minions.jpg">
            <a:extLst>
              <a:ext uri="{FF2B5EF4-FFF2-40B4-BE49-F238E27FC236}">
                <a16:creationId xmlns:a16="http://schemas.microsoft.com/office/drawing/2014/main" xmlns="" id="{09283A83-B436-4C02-847B-E2F6F3769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4794250"/>
            <a:ext cx="1944688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2" descr="http://www.iwallpapers.co/wp-content/uploads/2013/08/Popular-animated-filem-Despicable-Me-2-characters-wallpapers-640x1136-06.jpg">
            <a:extLst>
              <a:ext uri="{FF2B5EF4-FFF2-40B4-BE49-F238E27FC236}">
                <a16:creationId xmlns:a16="http://schemas.microsoft.com/office/drawing/2014/main" xmlns="" id="{F0E51867-1DF0-4F72-821E-654CE92EC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-273050"/>
            <a:ext cx="172085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8" descr="http://pirun.ku.ac.th/~b5510900679/photo/dm2_edith_001_resize.jpg">
            <a:extLst>
              <a:ext uri="{FF2B5EF4-FFF2-40B4-BE49-F238E27FC236}">
                <a16:creationId xmlns:a16="http://schemas.microsoft.com/office/drawing/2014/main" xmlns="" id="{F337742E-3BEA-496B-8CFD-6B0DF9BD3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45" r="37561"/>
          <a:stretch>
            <a:fillRect/>
          </a:stretch>
        </p:blipFill>
        <p:spPr bwMode="auto">
          <a:xfrm>
            <a:off x="1670050" y="1147763"/>
            <a:ext cx="469900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4DC2BA3-E875-449C-A0D4-AB38CC836E4F}"/>
              </a:ext>
            </a:extLst>
          </p:cNvPr>
          <p:cNvSpPr/>
          <p:nvPr/>
        </p:nvSpPr>
        <p:spPr>
          <a:xfrm>
            <a:off x="3974203" y="152400"/>
            <a:ext cx="230761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Tú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Affirmative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7041F24-C173-424A-B102-357B73B43A8D}"/>
              </a:ext>
            </a:extLst>
          </p:cNvPr>
          <p:cNvSpPr/>
          <p:nvPr/>
        </p:nvSpPr>
        <p:spPr>
          <a:xfrm>
            <a:off x="6674621" y="152400"/>
            <a:ext cx="193597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Tú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Negative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08E899F-7920-432B-913C-52C3C6AD5F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0138" y="676275"/>
            <a:ext cx="1295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200"/>
              <a:t>Comer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7F7AE8B-6353-43CE-A829-BD7C6EC8F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9925" y="676275"/>
            <a:ext cx="1152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200"/>
              <a:t>Come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3F0962A-D989-498E-B1EA-45BF3F5BA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6400" y="676275"/>
            <a:ext cx="18303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200"/>
              <a:t>No comas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DC7393A-02B4-488D-BA21-7CC9C2AE6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3313" y="1166813"/>
            <a:ext cx="1289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200"/>
              <a:t>Hablar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0996F7E-1ED5-46E6-8CF2-29AA8C7A22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2938" y="1166813"/>
            <a:ext cx="1146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200"/>
              <a:t>Habla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A712F3E-C84C-4130-BE05-11A20EE72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6400" y="1166813"/>
            <a:ext cx="18462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200"/>
              <a:t>No hables</a:t>
            </a:r>
          </a:p>
        </p:txBody>
      </p:sp>
      <p:pic>
        <p:nvPicPr>
          <p:cNvPr id="10253" name="Picture 8" descr="http://www.movieviral.com/wp-content/uploads/2013/07/despicable-me-2-04-450x243.jpg">
            <a:extLst>
              <a:ext uri="{FF2B5EF4-FFF2-40B4-BE49-F238E27FC236}">
                <a16:creationId xmlns:a16="http://schemas.microsoft.com/office/drawing/2014/main" xmlns="" id="{D3DA959B-1A8C-443F-B343-CC1766FEE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5" r="12038"/>
          <a:stretch>
            <a:fillRect/>
          </a:stretch>
        </p:blipFill>
        <p:spPr bwMode="auto">
          <a:xfrm>
            <a:off x="198438" y="2743200"/>
            <a:ext cx="191293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B42A4554-80E8-4717-995B-D086529E2AFD}"/>
              </a:ext>
            </a:extLst>
          </p:cNvPr>
          <p:cNvCxnSpPr/>
          <p:nvPr/>
        </p:nvCxnSpPr>
        <p:spPr>
          <a:xfrm>
            <a:off x="266700" y="2514600"/>
            <a:ext cx="842327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08374E22-8EE0-4947-8BE3-A76385D91897}"/>
              </a:ext>
            </a:extLst>
          </p:cNvPr>
          <p:cNvSpPr/>
          <p:nvPr/>
        </p:nvSpPr>
        <p:spPr>
          <a:xfrm>
            <a:off x="2864844" y="2514600"/>
            <a:ext cx="500393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Usted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(affirmative and negative)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B08EEFD-E588-425D-A490-7EE7CF4D95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2971800"/>
            <a:ext cx="1295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200"/>
              <a:t>Comer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650EF46-EBD5-457E-A819-142BBEDD69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9775" y="2971800"/>
            <a:ext cx="1146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200"/>
              <a:t>Coma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752D68C-A03A-4CB6-AD58-99E3FA61A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432175"/>
            <a:ext cx="12890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200"/>
              <a:t>Hablar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A1895E8-6A9A-4F83-8B0D-B7E1120667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6125" y="3432175"/>
            <a:ext cx="11525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200"/>
              <a:t>Hable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B7606F8-6A5B-40CE-97B6-64741D6EA8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3313" y="1652588"/>
            <a:ext cx="1158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200"/>
              <a:t>Hacer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B324682-A9DB-4BDC-834D-EF28DA196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0713" y="1652588"/>
            <a:ext cx="8016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200"/>
              <a:t>Haz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2A2E1D5-15E9-4CEC-A45B-81D36E4AC2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6400" y="1676400"/>
            <a:ext cx="17160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200"/>
              <a:t>No hagas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288ACC18-A034-40B4-9B68-AD3C882E96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889375"/>
            <a:ext cx="11572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200"/>
              <a:t>Hacer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02D2ABE-A52A-44DB-A9E3-C0A4FA515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6125" y="3914775"/>
            <a:ext cx="10207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200"/>
              <a:t>Haga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8110934A-2380-4716-B5F3-89DC564064FF}"/>
              </a:ext>
            </a:extLst>
          </p:cNvPr>
          <p:cNvCxnSpPr/>
          <p:nvPr/>
        </p:nvCxnSpPr>
        <p:spPr>
          <a:xfrm>
            <a:off x="338138" y="4510088"/>
            <a:ext cx="842327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E13E869C-935C-4687-8930-19E42AF6A29A}"/>
              </a:ext>
            </a:extLst>
          </p:cNvPr>
          <p:cNvSpPr/>
          <p:nvPr/>
        </p:nvSpPr>
        <p:spPr>
          <a:xfrm>
            <a:off x="116783" y="4533298"/>
            <a:ext cx="532774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Ustedes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(affirmative and negative)</a:t>
            </a:r>
          </a:p>
        </p:txBody>
      </p:sp>
      <p:pic>
        <p:nvPicPr>
          <p:cNvPr id="10267" name="Picture 2" descr="http://www.iwallpapers.co/wp-content/uploads/2013/08/Popular-animated-filem-Despicable-Me-2-characters-wallpapers-640x1136-06.jpg">
            <a:extLst>
              <a:ext uri="{FF2B5EF4-FFF2-40B4-BE49-F238E27FC236}">
                <a16:creationId xmlns:a16="http://schemas.microsoft.com/office/drawing/2014/main" xmlns="" id="{C9D3E7AB-6585-4EAB-869F-B8948DD3A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1688"/>
            <a:ext cx="1393825" cy="247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8" name="Picture 4" descr="https://encrypted-tbn0.gstatic.com/images?q=tbn:ANd9GcQPSa-7l5fsU_lcej4HyAWyHBRKjRvY2rHQgNhKl_QjHVzhus_C1Q">
            <a:extLst>
              <a:ext uri="{FF2B5EF4-FFF2-40B4-BE49-F238E27FC236}">
                <a16:creationId xmlns:a16="http://schemas.microsoft.com/office/drawing/2014/main" xmlns="" id="{A95893CC-B062-4DC8-8654-F92557AF9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5762625"/>
            <a:ext cx="7397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9" name="Picture 6" descr="http://1.bp.blogspot.com/-R9H9Hg7O7sQ/UoGz5y7IdyI/AAAAAAAACMY/wxvrv3K4vhg/s1600/Popular-animated-filem-Despicable-Me-2-characters-wallpapers-640x1136-08.jpg">
            <a:extLst>
              <a:ext uri="{FF2B5EF4-FFF2-40B4-BE49-F238E27FC236}">
                <a16:creationId xmlns:a16="http://schemas.microsoft.com/office/drawing/2014/main" xmlns="" id="{599CA779-A68D-4D49-ACA2-64B5A4ACF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5F5F3"/>
              </a:clrFrom>
              <a:clrTo>
                <a:srgbClr val="F5F5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357813"/>
            <a:ext cx="9334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0" name="Picture 8" descr="http://pirun.ku.ac.th/~b5510900679/photo/dm2_edith_001_resize.jpg">
            <a:extLst>
              <a:ext uri="{FF2B5EF4-FFF2-40B4-BE49-F238E27FC236}">
                <a16:creationId xmlns:a16="http://schemas.microsoft.com/office/drawing/2014/main" xmlns="" id="{24D7EABC-BC6A-4C79-BCFD-8B56A3758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45" r="37561"/>
          <a:stretch>
            <a:fillRect/>
          </a:stretch>
        </p:blipFill>
        <p:spPr bwMode="auto">
          <a:xfrm>
            <a:off x="1878013" y="5621338"/>
            <a:ext cx="465137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8A170092-7D2E-49A6-8AB7-34C68C15F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0300" y="5097463"/>
            <a:ext cx="1295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200"/>
              <a:t>Comer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1C0E40D2-368F-4BDC-A86B-33FD5AE23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5097463"/>
            <a:ext cx="13636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200"/>
              <a:t>Coman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F2BBF6D0-F6A2-49F8-9A6F-A2E71F4E02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0300" y="5557838"/>
            <a:ext cx="12890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200"/>
              <a:t>Hablar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A66A8509-584A-4DC1-88B8-C9ED94A30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6350" y="5557838"/>
            <a:ext cx="13700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200"/>
              <a:t>Hablen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89100EF4-197B-4645-9585-872BE39AB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0300" y="6015038"/>
            <a:ext cx="11572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200"/>
              <a:t>Hacer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ED3BDB22-0D8B-45C2-ABBA-D4FA748EC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6350" y="6040438"/>
            <a:ext cx="1238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200"/>
              <a:t>Hagan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7F930F93-3104-4B0B-92B8-153FF9EE5D01}"/>
              </a:ext>
            </a:extLst>
          </p:cNvPr>
          <p:cNvCxnSpPr/>
          <p:nvPr/>
        </p:nvCxnSpPr>
        <p:spPr>
          <a:xfrm>
            <a:off x="5465763" y="4611688"/>
            <a:ext cx="0" cy="204628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BD10076D-4311-417D-AFFF-118104876621}"/>
              </a:ext>
            </a:extLst>
          </p:cNvPr>
          <p:cNvSpPr/>
          <p:nvPr/>
        </p:nvSpPr>
        <p:spPr>
          <a:xfrm>
            <a:off x="6663735" y="4474515"/>
            <a:ext cx="1533240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Nosotros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FDD20DD2-0334-4569-887E-ECC0E6E12E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5163" y="5130800"/>
            <a:ext cx="12954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200"/>
              <a:t>Comer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0ED5EF7D-2F1B-4C1C-A7D9-1E8B07B51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7563" y="5130800"/>
            <a:ext cx="18510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200"/>
              <a:t>Comamos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204077E2-0B60-4A17-9C5F-79571406E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5163" y="5591175"/>
            <a:ext cx="12890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200"/>
              <a:t>Hablar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D8C4E05F-2862-4151-8751-378C7F496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1213" y="5591175"/>
            <a:ext cx="18573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200"/>
              <a:t>Hablemos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F53CE68C-95D8-4F88-9510-0B4CC8EC0A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5163" y="6048375"/>
            <a:ext cx="11572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200"/>
              <a:t>Hacer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79E47516-3694-40E2-91B9-1A9EC3344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1213" y="6073775"/>
            <a:ext cx="172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200"/>
              <a:t>Hagamos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33" grpId="0"/>
      <p:bldP spid="34" grpId="0"/>
      <p:bldP spid="35" grpId="0"/>
      <p:bldP spid="36" grpId="0"/>
      <p:bldP spid="37" grpId="0"/>
      <p:bldP spid="38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191</Words>
  <Application>Microsoft Macintosh PowerPoint</Application>
  <PresentationFormat>On-screen Show (4:3)</PresentationFormat>
  <Paragraphs>63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Calibri</vt:lpstr>
      <vt:lpstr>Arial</vt:lpstr>
      <vt:lpstr>Office Theme</vt:lpstr>
      <vt:lpstr>Commands in Spanish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</dc:creator>
  <cp:lastModifiedBy>Jessica Brotherson</cp:lastModifiedBy>
  <cp:revision>16</cp:revision>
  <dcterms:created xsi:type="dcterms:W3CDTF">2014-01-06T03:12:31Z</dcterms:created>
  <dcterms:modified xsi:type="dcterms:W3CDTF">2018-08-15T10:45:34Z</dcterms:modified>
</cp:coreProperties>
</file>